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C70A22-FADE-41DA-A98A-78B585E19897}">
  <a:tblStyle styleId="{AEC70A22-FADE-41DA-A98A-78B585E19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5f3fe7d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5f3fe7d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34e3d7498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34e3d7498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5f3fe7db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5f3fe7db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5f3fe7db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5f3fe7db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5f3fe7db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5f3fe7db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5f3fe7db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5f3fe7db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5f3fe7db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5f3fe7db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5f3fe7db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5f3fe7db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95f3fe7d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95f3fe7d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5f3fe7d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5f3fe7d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5f3fe7db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5f3fe7db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5f3fe7db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5f3fe7db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5f3fe7db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5f3fe7db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5f3fe7db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5f3fe7db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5f3fe7db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5f3fe7db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3577" l="0" r="0" t="0"/>
          <a:stretch/>
        </p:blipFill>
        <p:spPr>
          <a:xfrm>
            <a:off x="918500" y="0"/>
            <a:ext cx="746704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Gram matrix </a:t>
            </a:r>
            <a:r>
              <a:rPr b="1" lang="en" sz="1500"/>
              <a:t>(aka. covariance aka. correlation)</a:t>
            </a:r>
            <a:endParaRPr b="1" sz="1500"/>
          </a:p>
        </p:txBody>
      </p:sp>
      <p:cxnSp>
        <p:nvCxnSpPr>
          <p:cNvPr id="153" name="Google Shape;153;p22"/>
          <p:cNvCxnSpPr/>
          <p:nvPr/>
        </p:nvCxnSpPr>
        <p:spPr>
          <a:xfrm flipH="1">
            <a:off x="579765" y="2053600"/>
            <a:ext cx="13200" cy="1561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2"/>
          <p:cNvCxnSpPr/>
          <p:nvPr/>
        </p:nvCxnSpPr>
        <p:spPr>
          <a:xfrm flipH="1">
            <a:off x="732627" y="2053600"/>
            <a:ext cx="13200" cy="1561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2"/>
          <p:cNvCxnSpPr/>
          <p:nvPr/>
        </p:nvCxnSpPr>
        <p:spPr>
          <a:xfrm flipH="1">
            <a:off x="885488" y="2053600"/>
            <a:ext cx="13200" cy="15618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2"/>
          <p:cNvCxnSpPr/>
          <p:nvPr/>
        </p:nvCxnSpPr>
        <p:spPr>
          <a:xfrm flipH="1">
            <a:off x="1038350" y="2053600"/>
            <a:ext cx="13200" cy="156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2"/>
          <p:cNvCxnSpPr/>
          <p:nvPr/>
        </p:nvCxnSpPr>
        <p:spPr>
          <a:xfrm flipH="1" rot="5400000">
            <a:off x="2725520" y="1824295"/>
            <a:ext cx="13200" cy="1561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2"/>
          <p:cNvCxnSpPr/>
          <p:nvPr/>
        </p:nvCxnSpPr>
        <p:spPr>
          <a:xfrm flipH="1" rot="5400000">
            <a:off x="2725520" y="1977165"/>
            <a:ext cx="13200" cy="1561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2"/>
          <p:cNvCxnSpPr/>
          <p:nvPr/>
        </p:nvCxnSpPr>
        <p:spPr>
          <a:xfrm flipH="1" rot="5400000">
            <a:off x="2725520" y="2130035"/>
            <a:ext cx="13200" cy="15618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2"/>
          <p:cNvCxnSpPr/>
          <p:nvPr/>
        </p:nvCxnSpPr>
        <p:spPr>
          <a:xfrm flipH="1" rot="5400000">
            <a:off x="2725520" y="2282905"/>
            <a:ext cx="13200" cy="1561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2"/>
          <p:cNvSpPr txBox="1"/>
          <p:nvPr/>
        </p:nvSpPr>
        <p:spPr>
          <a:xfrm>
            <a:off x="1195075" y="2503600"/>
            <a:ext cx="612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@</a:t>
            </a:r>
            <a:endParaRPr b="1" sz="3100"/>
          </a:p>
        </p:txBody>
      </p:sp>
      <p:sp>
        <p:nvSpPr>
          <p:cNvPr id="162" name="Google Shape;162;p22"/>
          <p:cNvSpPr txBox="1"/>
          <p:nvPr/>
        </p:nvSpPr>
        <p:spPr>
          <a:xfrm>
            <a:off x="3850625" y="2503600"/>
            <a:ext cx="612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=</a:t>
            </a:r>
            <a:endParaRPr b="1" sz="3100"/>
          </a:p>
        </p:txBody>
      </p:sp>
      <p:cxnSp>
        <p:nvCxnSpPr>
          <p:cNvPr id="163" name="Google Shape;163;p22"/>
          <p:cNvCxnSpPr/>
          <p:nvPr/>
        </p:nvCxnSpPr>
        <p:spPr>
          <a:xfrm flipH="1">
            <a:off x="6013025" y="1246225"/>
            <a:ext cx="4200" cy="449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6696375" y="1234350"/>
            <a:ext cx="0" cy="461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>
            <a:off x="7383125" y="1228425"/>
            <a:ext cx="4500" cy="4671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2"/>
          <p:cNvCxnSpPr/>
          <p:nvPr/>
        </p:nvCxnSpPr>
        <p:spPr>
          <a:xfrm>
            <a:off x="8135550" y="1226950"/>
            <a:ext cx="3000" cy="468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67" name="Google Shape;167;p22"/>
          <p:cNvGraphicFramePr/>
          <p:nvPr/>
        </p:nvGraphicFramePr>
        <p:xfrm>
          <a:off x="5615600" y="181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{AEC70A22-FADE-41DA-A98A-78B585E19897}</a:tableStyleId>
              </a:tblPr>
              <a:tblGrid>
                <a:gridCol w="730475"/>
                <a:gridCol w="730475"/>
                <a:gridCol w="730475"/>
                <a:gridCol w="730475"/>
              </a:tblGrid>
              <a:tr h="67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1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0.2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0.7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0.4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67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0.2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1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0.1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0.3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67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0.7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0.1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1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0.9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  <a:tr h="674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0.4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0.3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0.9</a:t>
                      </a:r>
                      <a:endParaRPr b="1" sz="3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/>
                        <a:t>1</a:t>
                      </a:r>
                      <a:endParaRPr b="1" sz="3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cxnSp>
        <p:nvCxnSpPr>
          <p:cNvPr id="168" name="Google Shape;168;p22"/>
          <p:cNvCxnSpPr/>
          <p:nvPr/>
        </p:nvCxnSpPr>
        <p:spPr>
          <a:xfrm flipH="1" rot="5400000">
            <a:off x="5173650" y="1889738"/>
            <a:ext cx="4200" cy="449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2"/>
          <p:cNvCxnSpPr/>
          <p:nvPr/>
        </p:nvCxnSpPr>
        <p:spPr>
          <a:xfrm>
            <a:off x="5181775" y="2565138"/>
            <a:ext cx="0" cy="4614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2"/>
          <p:cNvCxnSpPr/>
          <p:nvPr/>
        </p:nvCxnSpPr>
        <p:spPr>
          <a:xfrm rot="5400000">
            <a:off x="5182600" y="3251288"/>
            <a:ext cx="4500" cy="4671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/>
          <p:nvPr/>
        </p:nvCxnSpPr>
        <p:spPr>
          <a:xfrm rot="5400000">
            <a:off x="5183925" y="4002063"/>
            <a:ext cx="3000" cy="468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28764" l="0" r="0" t="0"/>
          <a:stretch/>
        </p:blipFill>
        <p:spPr>
          <a:xfrm>
            <a:off x="0" y="-32875"/>
            <a:ext cx="9143999" cy="517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3577" l="0" r="0" t="0"/>
          <a:stretch/>
        </p:blipFill>
        <p:spPr>
          <a:xfrm>
            <a:off x="918500" y="0"/>
            <a:ext cx="746704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3577" l="0" r="0" t="0"/>
          <a:stretch/>
        </p:blipFill>
        <p:spPr>
          <a:xfrm>
            <a:off x="918500" y="0"/>
            <a:ext cx="746704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5886">
            <a:off x="5438092" y="383700"/>
            <a:ext cx="1431525" cy="124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750" y="1632173"/>
            <a:ext cx="854187" cy="14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>
            <a:off x="4726650" y="2095800"/>
            <a:ext cx="432000" cy="95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5205900" y="2095800"/>
            <a:ext cx="432000" cy="958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6164400" y="2350200"/>
            <a:ext cx="432000" cy="704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/>
          <p:nvPr/>
        </p:nvSpPr>
        <p:spPr>
          <a:xfrm>
            <a:off x="5685150" y="2350200"/>
            <a:ext cx="432000" cy="704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6643650" y="2350200"/>
            <a:ext cx="432000" cy="7041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7122900" y="2680950"/>
            <a:ext cx="432000" cy="373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7636950" y="2680800"/>
            <a:ext cx="432000" cy="3735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899" y="3341550"/>
            <a:ext cx="1271500" cy="1008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6"/>
          <p:cNvCxnSpPr>
            <a:endCxn id="201" idx="0"/>
          </p:cNvCxnSpPr>
          <p:nvPr/>
        </p:nvCxnSpPr>
        <p:spPr>
          <a:xfrm flipH="1">
            <a:off x="7461649" y="2934450"/>
            <a:ext cx="347400" cy="407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3" name="Google Shape;2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899" y="1152975"/>
            <a:ext cx="1271500" cy="876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6"/>
          <p:cNvCxnSpPr>
            <a:stCxn id="203" idx="2"/>
          </p:cNvCxnSpPr>
          <p:nvPr/>
        </p:nvCxnSpPr>
        <p:spPr>
          <a:xfrm flipH="1">
            <a:off x="7330249" y="2029240"/>
            <a:ext cx="131400" cy="70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6"/>
          <p:cNvCxnSpPr>
            <a:stCxn id="203" idx="2"/>
          </p:cNvCxnSpPr>
          <p:nvPr/>
        </p:nvCxnSpPr>
        <p:spPr>
          <a:xfrm flipH="1">
            <a:off x="6331549" y="2029240"/>
            <a:ext cx="1130100" cy="636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6"/>
          <p:cNvCxnSpPr>
            <a:stCxn id="203" idx="2"/>
          </p:cNvCxnSpPr>
          <p:nvPr/>
        </p:nvCxnSpPr>
        <p:spPr>
          <a:xfrm flipH="1">
            <a:off x="4934149" y="2029240"/>
            <a:ext cx="2527500" cy="48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6"/>
          <p:cNvSpPr/>
          <p:nvPr/>
        </p:nvSpPr>
        <p:spPr>
          <a:xfrm>
            <a:off x="4551150" y="2799400"/>
            <a:ext cx="3201600" cy="110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6394" y="2063589"/>
            <a:ext cx="198912" cy="18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8794" y="2292189"/>
            <a:ext cx="198912" cy="18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2194" y="2368389"/>
            <a:ext cx="198912" cy="184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6750"/>
            <a:ext cx="9144001" cy="3170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839202" cy="306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913" y="2967873"/>
            <a:ext cx="6684574" cy="2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7475" y="3860687"/>
            <a:ext cx="2257025" cy="531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3577" l="0" r="0" t="0"/>
          <a:stretch/>
        </p:blipFill>
        <p:spPr>
          <a:xfrm>
            <a:off x="918500" y="0"/>
            <a:ext cx="746704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6675177" y="49875"/>
            <a:ext cx="2422116" cy="1909224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700" y="146038"/>
            <a:ext cx="2073076" cy="16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8650" y="1492050"/>
            <a:ext cx="1256650" cy="126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222429">
            <a:off x="8033487" y="36391"/>
            <a:ext cx="495375" cy="38711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6083675" y="1000150"/>
            <a:ext cx="102000" cy="115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6211400" y="850650"/>
            <a:ext cx="208200" cy="236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6419588" y="1020527"/>
            <a:ext cx="249000" cy="282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007475" y="1136325"/>
            <a:ext cx="76200" cy="81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6868"/>
            <a:ext cx="9144003" cy="286196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Image classifier</a:t>
            </a:r>
            <a:endParaRPr b="1"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16833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6868"/>
            <a:ext cx="9144003" cy="286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800" y="1911425"/>
            <a:ext cx="1429175" cy="14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829" y="1905912"/>
            <a:ext cx="1429175" cy="144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4845" y="1894838"/>
            <a:ext cx="1429175" cy="144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6432" y="1908544"/>
            <a:ext cx="1407514" cy="14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50" y="761450"/>
            <a:ext cx="142875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6395" y="1908557"/>
            <a:ext cx="1429175" cy="14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6868"/>
            <a:ext cx="9144003" cy="286196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0" y="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compression</a:t>
            </a:r>
            <a:endParaRPr b="1" sz="3000"/>
          </a:p>
        </p:txBody>
      </p:sp>
      <p:sp>
        <p:nvSpPr>
          <p:cNvPr id="94" name="Google Shape;94;p17"/>
          <p:cNvSpPr/>
          <p:nvPr/>
        </p:nvSpPr>
        <p:spPr>
          <a:xfrm rot="10800000">
            <a:off x="2061350" y="2954300"/>
            <a:ext cx="803100" cy="131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5" name="Google Shape;95;p17"/>
          <p:cNvSpPr/>
          <p:nvPr/>
        </p:nvSpPr>
        <p:spPr>
          <a:xfrm rot="10800000">
            <a:off x="3199475" y="2782600"/>
            <a:ext cx="803100" cy="131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6" name="Google Shape;96;p17"/>
          <p:cNvSpPr/>
          <p:nvPr/>
        </p:nvSpPr>
        <p:spPr>
          <a:xfrm rot="10800000">
            <a:off x="4337600" y="2604650"/>
            <a:ext cx="803100" cy="131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7" name="Google Shape;97;p17"/>
          <p:cNvSpPr/>
          <p:nvPr/>
        </p:nvSpPr>
        <p:spPr>
          <a:xfrm rot="10800000">
            <a:off x="882700" y="3193425"/>
            <a:ext cx="803100" cy="131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8675"/>
            <a:ext cx="9144003" cy="3071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6868"/>
            <a:ext cx="9144003" cy="286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675" y="35675"/>
            <a:ext cx="4214223" cy="226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 rot="2250201">
            <a:off x="4208356" y="1193240"/>
            <a:ext cx="803209" cy="131906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12877" r="27252" t="0"/>
          <a:stretch/>
        </p:blipFill>
        <p:spPr>
          <a:xfrm>
            <a:off x="0" y="235100"/>
            <a:ext cx="9144003" cy="4780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20"/>
          <p:cNvCxnSpPr/>
          <p:nvPr/>
        </p:nvCxnSpPr>
        <p:spPr>
          <a:xfrm flipH="1">
            <a:off x="4260650" y="2543250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0"/>
          <p:cNvCxnSpPr/>
          <p:nvPr/>
        </p:nvCxnSpPr>
        <p:spPr>
          <a:xfrm flipH="1">
            <a:off x="4641650" y="2543250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20"/>
          <p:cNvCxnSpPr/>
          <p:nvPr/>
        </p:nvCxnSpPr>
        <p:spPr>
          <a:xfrm flipH="1">
            <a:off x="4987025" y="2235938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0"/>
          <p:cNvCxnSpPr/>
          <p:nvPr/>
        </p:nvCxnSpPr>
        <p:spPr>
          <a:xfrm flipH="1">
            <a:off x="4644700" y="2201300"/>
            <a:ext cx="349200" cy="35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0"/>
          <p:cNvCxnSpPr/>
          <p:nvPr/>
        </p:nvCxnSpPr>
        <p:spPr>
          <a:xfrm flipH="1">
            <a:off x="4644700" y="2963300"/>
            <a:ext cx="349200" cy="35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20"/>
          <p:cNvCxnSpPr/>
          <p:nvPr/>
        </p:nvCxnSpPr>
        <p:spPr>
          <a:xfrm flipH="1">
            <a:off x="4263700" y="2201300"/>
            <a:ext cx="349200" cy="35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0"/>
          <p:cNvCxnSpPr/>
          <p:nvPr/>
        </p:nvCxnSpPr>
        <p:spPr>
          <a:xfrm flipH="1">
            <a:off x="4260225" y="3312650"/>
            <a:ext cx="384600" cy="2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0"/>
          <p:cNvCxnSpPr/>
          <p:nvPr/>
        </p:nvCxnSpPr>
        <p:spPr>
          <a:xfrm flipH="1">
            <a:off x="4613050" y="2215550"/>
            <a:ext cx="395100" cy="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0"/>
          <p:cNvCxnSpPr/>
          <p:nvPr/>
        </p:nvCxnSpPr>
        <p:spPr>
          <a:xfrm flipH="1">
            <a:off x="4254975" y="2524825"/>
            <a:ext cx="395100" cy="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12877" r="27252" t="0"/>
          <a:stretch/>
        </p:blipFill>
        <p:spPr>
          <a:xfrm>
            <a:off x="0" y="235100"/>
            <a:ext cx="9144003" cy="4780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1"/>
          <p:cNvCxnSpPr/>
          <p:nvPr/>
        </p:nvCxnSpPr>
        <p:spPr>
          <a:xfrm flipH="1">
            <a:off x="4260650" y="2543250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1"/>
          <p:cNvCxnSpPr/>
          <p:nvPr/>
        </p:nvCxnSpPr>
        <p:spPr>
          <a:xfrm flipH="1">
            <a:off x="4641650" y="2543250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1"/>
          <p:cNvCxnSpPr/>
          <p:nvPr/>
        </p:nvCxnSpPr>
        <p:spPr>
          <a:xfrm flipH="1">
            <a:off x="4987025" y="2235938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1"/>
          <p:cNvCxnSpPr/>
          <p:nvPr/>
        </p:nvCxnSpPr>
        <p:spPr>
          <a:xfrm flipH="1">
            <a:off x="4644700" y="2201300"/>
            <a:ext cx="349200" cy="35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1"/>
          <p:cNvCxnSpPr/>
          <p:nvPr/>
        </p:nvCxnSpPr>
        <p:spPr>
          <a:xfrm flipH="1">
            <a:off x="4644700" y="2963300"/>
            <a:ext cx="349200" cy="35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1"/>
          <p:cNvCxnSpPr/>
          <p:nvPr/>
        </p:nvCxnSpPr>
        <p:spPr>
          <a:xfrm flipH="1">
            <a:off x="4263700" y="2201300"/>
            <a:ext cx="349200" cy="356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1"/>
          <p:cNvCxnSpPr/>
          <p:nvPr/>
        </p:nvCxnSpPr>
        <p:spPr>
          <a:xfrm flipH="1">
            <a:off x="4260225" y="3312650"/>
            <a:ext cx="384600" cy="2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1"/>
          <p:cNvCxnSpPr/>
          <p:nvPr/>
        </p:nvCxnSpPr>
        <p:spPr>
          <a:xfrm flipH="1">
            <a:off x="4613050" y="2215550"/>
            <a:ext cx="395100" cy="7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1"/>
          <p:cNvCxnSpPr/>
          <p:nvPr/>
        </p:nvCxnSpPr>
        <p:spPr>
          <a:xfrm flipH="1">
            <a:off x="4336850" y="2543250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/>
          <p:cNvCxnSpPr/>
          <p:nvPr/>
        </p:nvCxnSpPr>
        <p:spPr>
          <a:xfrm flipH="1">
            <a:off x="4338375" y="2208425"/>
            <a:ext cx="349200" cy="3492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1"/>
          <p:cNvCxnSpPr/>
          <p:nvPr/>
        </p:nvCxnSpPr>
        <p:spPr>
          <a:xfrm flipH="1">
            <a:off x="4413050" y="2543250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1"/>
          <p:cNvCxnSpPr/>
          <p:nvPr/>
        </p:nvCxnSpPr>
        <p:spPr>
          <a:xfrm flipH="1">
            <a:off x="4414575" y="2208425"/>
            <a:ext cx="349200" cy="3492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1"/>
          <p:cNvCxnSpPr/>
          <p:nvPr/>
        </p:nvCxnSpPr>
        <p:spPr>
          <a:xfrm flipH="1">
            <a:off x="4489250" y="2543250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1"/>
          <p:cNvCxnSpPr/>
          <p:nvPr/>
        </p:nvCxnSpPr>
        <p:spPr>
          <a:xfrm flipH="1">
            <a:off x="4490775" y="2208425"/>
            <a:ext cx="349200" cy="3492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1"/>
          <p:cNvCxnSpPr/>
          <p:nvPr/>
        </p:nvCxnSpPr>
        <p:spPr>
          <a:xfrm flipH="1">
            <a:off x="4565450" y="2543250"/>
            <a:ext cx="6600" cy="7785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1"/>
          <p:cNvCxnSpPr/>
          <p:nvPr/>
        </p:nvCxnSpPr>
        <p:spPr>
          <a:xfrm flipH="1">
            <a:off x="4566975" y="2208425"/>
            <a:ext cx="349200" cy="34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